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4" r:id="rId6"/>
    <p:sldId id="266" r:id="rId7"/>
    <p:sldId id="267" r:id="rId8"/>
    <p:sldId id="261" r:id="rId9"/>
    <p:sldId id="265" r:id="rId10"/>
    <p:sldId id="262" r:id="rId11"/>
    <p:sldId id="263" r:id="rId12"/>
    <p:sldId id="268" r:id="rId13"/>
    <p:sldId id="269" r:id="rId1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2C6D2-994E-43D8-A493-928837097492}" type="datetimeFigureOut">
              <a:rPr lang="fa-IR" smtClean="0"/>
              <a:pPr/>
              <a:t>1434/05/02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623E-8679-4CF3-B8A9-F3ACA4D057B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2C6D2-994E-43D8-A493-928837097492}" type="datetimeFigureOut">
              <a:rPr lang="fa-IR" smtClean="0"/>
              <a:pPr/>
              <a:t>1434/05/02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623E-8679-4CF3-B8A9-F3ACA4D057B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2C6D2-994E-43D8-A493-928837097492}" type="datetimeFigureOut">
              <a:rPr lang="fa-IR" smtClean="0"/>
              <a:pPr/>
              <a:t>1434/05/02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623E-8679-4CF3-B8A9-F3ACA4D057B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2C6D2-994E-43D8-A493-928837097492}" type="datetimeFigureOut">
              <a:rPr lang="fa-IR" smtClean="0"/>
              <a:pPr/>
              <a:t>1434/05/02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623E-8679-4CF3-B8A9-F3ACA4D057B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2C6D2-994E-43D8-A493-928837097492}" type="datetimeFigureOut">
              <a:rPr lang="fa-IR" smtClean="0"/>
              <a:pPr/>
              <a:t>1434/05/02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623E-8679-4CF3-B8A9-F3ACA4D057B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2C6D2-994E-43D8-A493-928837097492}" type="datetimeFigureOut">
              <a:rPr lang="fa-IR" smtClean="0"/>
              <a:pPr/>
              <a:t>1434/05/02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623E-8679-4CF3-B8A9-F3ACA4D057B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2C6D2-994E-43D8-A493-928837097492}" type="datetimeFigureOut">
              <a:rPr lang="fa-IR" smtClean="0"/>
              <a:pPr/>
              <a:t>1434/05/02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623E-8679-4CF3-B8A9-F3ACA4D057B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2C6D2-994E-43D8-A493-928837097492}" type="datetimeFigureOut">
              <a:rPr lang="fa-IR" smtClean="0"/>
              <a:pPr/>
              <a:t>1434/05/02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623E-8679-4CF3-B8A9-F3ACA4D057B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2C6D2-994E-43D8-A493-928837097492}" type="datetimeFigureOut">
              <a:rPr lang="fa-IR" smtClean="0"/>
              <a:pPr/>
              <a:t>1434/05/02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623E-8679-4CF3-B8A9-F3ACA4D057B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2C6D2-994E-43D8-A493-928837097492}" type="datetimeFigureOut">
              <a:rPr lang="fa-IR" smtClean="0"/>
              <a:pPr/>
              <a:t>1434/05/02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623E-8679-4CF3-B8A9-F3ACA4D057B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2C6D2-994E-43D8-A493-928837097492}" type="datetimeFigureOut">
              <a:rPr lang="fa-IR" smtClean="0"/>
              <a:pPr/>
              <a:t>1434/05/02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87623E-8679-4CF3-B8A9-F3ACA4D057B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62C6D2-994E-43D8-A493-928837097492}" type="datetimeFigureOut">
              <a:rPr lang="fa-IR" smtClean="0"/>
              <a:pPr/>
              <a:t>1434/05/02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87623E-8679-4CF3-B8A9-F3ACA4D057B6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A:\WPE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2971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-4" y="0"/>
          <a:ext cx="9144004" cy="6858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57311"/>
                <a:gridCol w="2128823"/>
                <a:gridCol w="1300153"/>
                <a:gridCol w="2986068"/>
                <a:gridCol w="1571649"/>
              </a:tblGrid>
              <a:tr h="131693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000" b="0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حيطه اصلي</a:t>
                      </a:r>
                      <a:endParaRPr lang="en-US" sz="2000" b="0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0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حیطه فرعی                        </a:t>
                      </a:r>
                      <a:endParaRPr lang="en-US" sz="2000" b="0" dirty="0" smtClean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0" dirty="0" smtClean="0">
                          <a:cs typeface="2  Nazanin" pitchFamily="2" charset="-78"/>
                        </a:rPr>
                        <a:t>استاندارد حياتي</a:t>
                      </a:r>
                      <a:endParaRPr lang="fa-IR" sz="2000" b="0" dirty="0">
                        <a:cs typeface="2  Nazanin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0" baseline="0" dirty="0" smtClean="0">
                          <a:solidFill>
                            <a:srgbClr val="0033CC"/>
                          </a:solidFill>
                          <a:cs typeface="2  Nazanin" pitchFamily="2" charset="-78"/>
                        </a:rPr>
                        <a:t>استاندارد محوري</a:t>
                      </a:r>
                      <a:endParaRPr lang="fa-IR" sz="2000" b="0" baseline="0" dirty="0">
                        <a:solidFill>
                          <a:srgbClr val="0033CC"/>
                        </a:solidFill>
                        <a:cs typeface="2  Nazanin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000" b="0" dirty="0" smtClean="0">
                          <a:cs typeface="2  Nazanin" pitchFamily="2" charset="-78"/>
                        </a:rPr>
                        <a:t>استاندارد پيشرفته</a:t>
                      </a:r>
                      <a:endParaRPr lang="fa-IR" sz="2000" b="0" dirty="0">
                        <a:cs typeface="2  Nazanin" pitchFamily="2" charset="-78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56110">
                <a:tc>
                  <a:txBody>
                    <a:bodyPr/>
                    <a:lstStyle/>
                    <a:p>
                      <a:pPr rtl="1"/>
                      <a:r>
                        <a:rPr kumimoji="0" lang="en-US" sz="2000" b="0" kern="1200" cap="small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 E </a:t>
                      </a:r>
                      <a:r>
                        <a:rPr kumimoji="0" lang="ar-SA" sz="2000" b="0" kern="1200" cap="small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استاندارد هاي آموزش مداوم</a:t>
                      </a:r>
                      <a:endParaRPr kumimoji="0" lang="en-US" sz="2000" b="0" kern="1200" cap="small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2  Nazanin" pitchFamily="2" charset="-78"/>
                      </a:endParaRPr>
                    </a:p>
                    <a:p>
                      <a:pPr rtl="1"/>
                      <a:endParaRPr lang="fa-IR" sz="2000" b="0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E.2</a:t>
                      </a:r>
                      <a:r>
                        <a:rPr lang="fa-IR" sz="2000" b="0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 : </a:t>
                      </a:r>
                      <a:r>
                        <a:rPr kumimoji="0" lang="ar-SA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صلاحيت باليني</a:t>
                      </a:r>
                      <a:endParaRPr lang="en-US" sz="2000" b="0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0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latin typeface="Calibri"/>
                          <a:ea typeface="Times New Roman"/>
                          <a:cs typeface="2  Nazanin" pitchFamily="2" charset="-78"/>
                        </a:rPr>
                        <a:t>E.2.3.1 </a:t>
                      </a:r>
                      <a:r>
                        <a:rPr lang="ar-SA" sz="2000" b="0" dirty="0">
                          <a:latin typeface="Calibri"/>
                          <a:ea typeface="Times New Roman"/>
                          <a:cs typeface="2  Nazanin" pitchFamily="2" charset="-78"/>
                        </a:rPr>
                        <a:t> كميته كادر پزشكي، صلاحيت كليه كادر حرفه اي (متخصصين) را پايش مي نمايد.</a:t>
                      </a:r>
                      <a:endParaRPr lang="en-US" sz="2000" b="0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0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</a:tr>
              <a:tr h="2784957">
                <a:tc>
                  <a:txBody>
                    <a:bodyPr/>
                    <a:lstStyle/>
                    <a:p>
                      <a:pPr rtl="1"/>
                      <a:endParaRPr lang="fa-IR" sz="2000" b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2000" b="0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0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latin typeface="Calibri"/>
                          <a:ea typeface="Times New Roman"/>
                          <a:cs typeface="2  Nazanin" pitchFamily="2" charset="-78"/>
                        </a:rPr>
                        <a:t>E.2.3.2 </a:t>
                      </a:r>
                      <a:r>
                        <a:rPr lang="ar-SA" sz="2000" b="0" dirty="0">
                          <a:latin typeface="Calibri"/>
                          <a:ea typeface="Times New Roman"/>
                          <a:cs typeface="2  Nazanin" pitchFamily="2" charset="-78"/>
                        </a:rPr>
                        <a:t> بيمارستان صحت گواهيهاي تخصصي اخذ شده توسط كليه كاركنان حرفه اي (متخصصين) خود از موسسات كشوري، منطقه اي و يا بين المللي را احراز مي نمايد. </a:t>
                      </a:r>
                      <a:endParaRPr lang="en-US" sz="2000" b="0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2000" b="0" dirty="0">
                        <a:cs typeface="2 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-4" y="0"/>
          <a:ext cx="9144004" cy="6858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57311"/>
                <a:gridCol w="1471603"/>
                <a:gridCol w="1585901"/>
                <a:gridCol w="2986068"/>
                <a:gridCol w="1943121"/>
              </a:tblGrid>
              <a:tr h="91884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حيطه اصلي</a:t>
                      </a:r>
                      <a:endParaRPr lang="en-US" sz="18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حیطه فرعی                        </a:t>
                      </a:r>
                      <a:endParaRPr lang="en-US" sz="1800" b="1" dirty="0" smtClean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cs typeface="2  Nazanin" pitchFamily="2" charset="-78"/>
                        </a:rPr>
                        <a:t>استاندارد حياتي</a:t>
                      </a:r>
                      <a:endParaRPr lang="fa-IR" sz="1800" b="1" dirty="0">
                        <a:cs typeface="2  Nazanin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baseline="0" dirty="0" smtClean="0">
                          <a:solidFill>
                            <a:srgbClr val="0033CC"/>
                          </a:solidFill>
                          <a:cs typeface="2  Nazanin" pitchFamily="2" charset="-78"/>
                        </a:rPr>
                        <a:t>استاندارد محوري</a:t>
                      </a:r>
                      <a:endParaRPr lang="fa-IR" sz="1800" b="1" baseline="0" dirty="0">
                        <a:solidFill>
                          <a:srgbClr val="0033CC"/>
                        </a:solidFill>
                        <a:cs typeface="2  Nazanin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800" b="1" dirty="0" smtClean="0">
                          <a:cs typeface="2  Nazanin" pitchFamily="2" charset="-78"/>
                        </a:rPr>
                        <a:t>استاندارد پيشرفته</a:t>
                      </a:r>
                      <a:endParaRPr lang="fa-IR" sz="1800" b="1" dirty="0">
                        <a:cs typeface="2  Nazanin" pitchFamily="2" charset="-78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022237">
                <a:tc>
                  <a:txBody>
                    <a:bodyPr/>
                    <a:lstStyle/>
                    <a:p>
                      <a:pPr rtl="1"/>
                      <a:r>
                        <a:rPr kumimoji="0" lang="en-US" sz="1400" b="1" kern="1200" cap="small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 E </a:t>
                      </a:r>
                      <a:r>
                        <a:rPr kumimoji="0" lang="ar-SA" sz="1400" b="1" kern="1200" cap="small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استاندارد هاي آموزش مداوم</a:t>
                      </a:r>
                      <a:endParaRPr kumimoji="0" lang="en-US" sz="1400" b="1" kern="1200" cap="small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E.3</a:t>
                      </a:r>
                      <a:r>
                        <a:rPr lang="fa-IR" sz="14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 : </a:t>
                      </a:r>
                      <a:r>
                        <a:rPr kumimoji="0" lang="ar-SA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پ‍ژوهش در ايمني بيمار</a:t>
                      </a:r>
                      <a:endParaRPr lang="en-US" sz="14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E.3.2.1 </a:t>
                      </a:r>
                      <a:r>
                        <a:rPr lang="ar-SA" sz="14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 بيمارستان به منظور اطمينان از مراقبت ايمن تر، به منظور ارزيابي وسعت و نوع وقايع ناخواسته لااقل هر سه ماه يك بار و طبق روال منظم مطالعات مقطعي </a:t>
                      </a:r>
                      <a:r>
                        <a:rPr lang="en-US" sz="14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WHO</a:t>
                      </a:r>
                      <a:r>
                        <a:rPr lang="ar-SA" sz="14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را انجام مي دهد.  </a:t>
                      </a:r>
                      <a:endParaRPr lang="en-US" sz="14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E.3.3.1 </a:t>
                      </a:r>
                      <a:r>
                        <a:rPr lang="ar-SA" sz="14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 بيمارستان به منظور اطمينان از مراقبت ايمن تر، براي ارزيابي وسعت و نوع وقايع ناخواسته مطالعات گذشته نگر را طبق روال منظم انجام مي دهد.</a:t>
                      </a:r>
                      <a:endParaRPr lang="en-US" sz="14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</a:tr>
              <a:tr h="1943101">
                <a:tc>
                  <a:txBody>
                    <a:bodyPr/>
                    <a:lstStyle/>
                    <a:p>
                      <a:pPr rtl="1"/>
                      <a:endParaRPr lang="fa-IR" sz="1400" b="1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latin typeface="Calibri"/>
                          <a:ea typeface="Times New Roman"/>
                          <a:cs typeface="2  Nazanin" pitchFamily="2" charset="-78"/>
                        </a:rPr>
                        <a:t>E.3.2.2 </a:t>
                      </a:r>
                      <a:r>
                        <a:rPr lang="ar-SA" sz="1400" b="1">
                          <a:latin typeface="Calibri"/>
                          <a:ea typeface="Times New Roman"/>
                          <a:cs typeface="2  Nazanin" pitchFamily="2" charset="-78"/>
                        </a:rPr>
                        <a:t>  كليه پژوهشها در زمينه ايمني بيمار با توجه به نياز بيمارستان به تاييد تشكيلات داخلي ايمني بيمار رسيده و پايش مي گردد.</a:t>
                      </a:r>
                      <a:endParaRPr lang="en-US" sz="1400" b="1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E.3.3.2 </a:t>
                      </a:r>
                      <a:r>
                        <a:rPr lang="ar-SA" sz="14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 كاركنان براي استفاده از ابزارهاي علمي تحقيق به منظور شناسائي مشكلات ايمني بيمار آموزش مي بينند. </a:t>
                      </a:r>
                      <a:endParaRPr lang="en-US" sz="14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</a:tr>
              <a:tr h="1973821">
                <a:tc>
                  <a:txBody>
                    <a:bodyPr/>
                    <a:lstStyle/>
                    <a:p>
                      <a:pPr rtl="1"/>
                      <a:endParaRPr lang="fa-IR" sz="14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400" b="1" dirty="0"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E.3.2.3 </a:t>
                      </a:r>
                      <a:r>
                        <a:rPr lang="ar-SA" sz="14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 بيمارستان به طور منظم گزارشهاي داخلي در زمينه ايمني بيمار در برگيرنده آمار  تواتر آسیب های ایتروژنیک تهيه مي كند و به منظور عملياتي شدن نتايج، با داخل و خارج بيمارستان تعامل و مراوده مي نمايد.</a:t>
                      </a:r>
                      <a:endParaRPr lang="en-US" sz="14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2  Nazanin" pitchFamily="2" charset="-78"/>
                        </a:rPr>
                        <a:t>E.3.3.3 </a:t>
                      </a:r>
                      <a:r>
                        <a:rPr lang="ar-SA" sz="1400" b="1" dirty="0">
                          <a:latin typeface="Times New Roman"/>
                          <a:ea typeface="Times New Roman"/>
                          <a:cs typeface="2  Nazanin" pitchFamily="2" charset="-78"/>
                        </a:rPr>
                        <a:t>  بيمارستان به منظور اطمينان از مراقبت ايمن تر،  از مجموعه بزرگي از  داده ها(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2  Nazanin" pitchFamily="2" charset="-78"/>
                        </a:rPr>
                        <a:t>large data sets</a:t>
                      </a:r>
                      <a:r>
                        <a:rPr lang="ar-SA" sz="1400" b="1" dirty="0">
                          <a:latin typeface="Times New Roman"/>
                          <a:ea typeface="Times New Roman"/>
                          <a:cs typeface="2  Nazanin" pitchFamily="2" charset="-78"/>
                        </a:rPr>
                        <a:t>) و مطالعات آينده نگر براي ارزيابي وسعت و نوع وقايع ناخواسته استفاده مي كند.</a:t>
                      </a:r>
                      <a:endParaRPr lang="en-US" sz="1400" b="1" dirty="0">
                        <a:latin typeface="Times New Roman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ea typeface="Times New Roman"/>
                <a:cs typeface="2  Nazanin" pitchFamily="2" charset="-78"/>
              </a:rPr>
              <a:t>E.3</a:t>
            </a:r>
            <a:r>
              <a:rPr lang="fa-IR" sz="2400" b="1" dirty="0" smtClean="0">
                <a:ea typeface="Times New Roman"/>
                <a:cs typeface="2  Nazanin" pitchFamily="2" charset="-78"/>
              </a:rPr>
              <a:t> : </a:t>
            </a:r>
            <a:r>
              <a:rPr lang="ar-SA" sz="2400" b="1" dirty="0" smtClean="0">
                <a:solidFill>
                  <a:schemeClr val="dk1"/>
                </a:solidFill>
                <a:cs typeface="2  Nazanin" pitchFamily="2" charset="-78"/>
              </a:rPr>
              <a:t>پ‍ژوهش در ايمني بيمار</a:t>
            </a:r>
            <a:r>
              <a:rPr lang="en-US" sz="2400" b="1" dirty="0" smtClean="0">
                <a:ea typeface="Times New Roman"/>
                <a:cs typeface="2  Nazanin" pitchFamily="2" charset="-78"/>
              </a:rPr>
              <a:t/>
            </a:r>
            <a:br>
              <a:rPr lang="en-US" sz="2400" b="1" dirty="0" smtClean="0">
                <a:ea typeface="Times New Roman"/>
                <a:cs typeface="2  Nazanin" pitchFamily="2" charset="-78"/>
              </a:rPr>
            </a:br>
            <a:endParaRPr lang="fa-IR" sz="2400" dirty="0">
              <a:cs typeface="2 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000" b="1" dirty="0" smtClean="0">
                <a:cs typeface="2  Nazanin" pitchFamily="2" charset="-78"/>
              </a:rPr>
              <a:t>پژوهش در مورد خطاها ( شدت ، وسعت و ماهيت ) گذشته نگر و آينده نگر </a:t>
            </a:r>
          </a:p>
          <a:p>
            <a:r>
              <a:rPr lang="fa-IR" sz="2000" b="1" dirty="0" smtClean="0">
                <a:cs typeface="2  Nazanin" pitchFamily="2" charset="-78"/>
              </a:rPr>
              <a:t>پژوهش در مورد ايمني بيمار</a:t>
            </a:r>
          </a:p>
          <a:p>
            <a:r>
              <a:rPr lang="fa-IR" sz="2000" b="1" dirty="0" smtClean="0">
                <a:cs typeface="2  Nazanin" pitchFamily="2" charset="-78"/>
              </a:rPr>
              <a:t>گزارش نتايج پژوهش در مورد ايمني بيمار و اقدام</a:t>
            </a:r>
          </a:p>
          <a:p>
            <a:r>
              <a:rPr lang="fa-IR" sz="2000" b="1" dirty="0" smtClean="0">
                <a:cs typeface="2  Nazanin" pitchFamily="2" charset="-78"/>
              </a:rPr>
              <a:t>آموزش پرسنل در پژوهش</a:t>
            </a:r>
          </a:p>
          <a:p>
            <a:endParaRPr lang="fa-IR" sz="2000" b="1" dirty="0">
              <a:cs typeface="2  Nazanin" pitchFamily="2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farapix_com_2cb28d061e487f000cdfeaa82d897770_rgaz6f670bszr6mzvm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1428736"/>
            <a:ext cx="7851648" cy="1828800"/>
          </a:xfrm>
        </p:spPr>
        <p:txBody>
          <a:bodyPr/>
          <a:lstStyle/>
          <a:p>
            <a:r>
              <a:rPr lang="fa-IR" dirty="0" smtClean="0">
                <a:cs typeface="0 Jadid Bold" pitchFamily="2" charset="-78"/>
              </a:rPr>
              <a:t>استانداردهاي ايمني بيمار</a:t>
            </a:r>
            <a:endParaRPr lang="fa-IR" dirty="0">
              <a:cs typeface="0 Jadid Bold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786190"/>
            <a:ext cx="7854696" cy="2143140"/>
          </a:xfrm>
        </p:spPr>
        <p:txBody>
          <a:bodyPr/>
          <a:lstStyle/>
          <a:p>
            <a:pPr algn="ctr"/>
            <a:r>
              <a:rPr lang="fa-IR" dirty="0" smtClean="0">
                <a:cs typeface="0 Jadid Bold" pitchFamily="2" charset="-78"/>
              </a:rPr>
              <a:t>گلشن اصغري</a:t>
            </a:r>
          </a:p>
          <a:p>
            <a:pPr algn="ctr"/>
            <a:r>
              <a:rPr lang="fa-IR" dirty="0" smtClean="0">
                <a:cs typeface="0 Jadid Bold" pitchFamily="2" charset="-78"/>
              </a:rPr>
              <a:t>كارشناس كنترل عفونت م.آ.د.سينا</a:t>
            </a:r>
            <a:endParaRPr lang="fa-IR" dirty="0">
              <a:cs typeface="0 Jadid Bol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-3" y="-1"/>
          <a:ext cx="9129685" cy="6858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42993"/>
                <a:gridCol w="2128823"/>
                <a:gridCol w="1371590"/>
                <a:gridCol w="3114654"/>
                <a:gridCol w="1371625"/>
              </a:tblGrid>
              <a:tr h="58633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حيطه اصلي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حیطه فرعی                        </a:t>
                      </a:r>
                      <a:endParaRPr lang="en-US" sz="1600" b="1" dirty="0" smtClean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cs typeface="2  Nazanin" pitchFamily="2" charset="-78"/>
                        </a:rPr>
                        <a:t>استاندارد حياتي</a:t>
                      </a:r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baseline="0" dirty="0" smtClean="0">
                          <a:solidFill>
                            <a:srgbClr val="0033CC"/>
                          </a:solidFill>
                          <a:cs typeface="2  Nazanin" pitchFamily="2" charset="-78"/>
                        </a:rPr>
                        <a:t>استاندارد محوري</a:t>
                      </a:r>
                      <a:endParaRPr lang="fa-IR" sz="1600" b="1" baseline="0" dirty="0">
                        <a:solidFill>
                          <a:srgbClr val="0033CC"/>
                        </a:solidFill>
                        <a:cs typeface="2  Nazanin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cs typeface="2  Nazanin" pitchFamily="2" charset="-78"/>
                        </a:rPr>
                        <a:t>استاندارد پيشرفته</a:t>
                      </a:r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15005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   </a:t>
                      </a:r>
                      <a:r>
                        <a:rPr lang="en-US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D</a:t>
                      </a:r>
                      <a:r>
                        <a:rPr lang="fa-IR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 :  استانداردهای</a:t>
                      </a:r>
                      <a:r>
                        <a:rPr lang="en-US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 </a:t>
                      </a:r>
                      <a:r>
                        <a:rPr lang="fa-IR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محیط </a:t>
                      </a: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ایمن</a:t>
                      </a:r>
                      <a:endParaRPr lang="en-US" sz="1600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fa-I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   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D.1</a:t>
                      </a:r>
                      <a:r>
                        <a:rPr kumimoji="0" lang="fa-I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:  محیط فیزیکی ایمن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1.2.1</a:t>
                      </a:r>
                      <a:r>
                        <a:rPr lang="en-US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D</a:t>
                      </a:r>
                      <a:r>
                        <a:rPr lang="fa-IR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 بيمارستان داراي كميته چند منظوره سلامت و ايمني محيط است..</a:t>
                      </a:r>
                      <a:endParaRPr lang="en-US" sz="160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</a:tr>
              <a:tr h="1239944">
                <a:tc>
                  <a:txBody>
                    <a:bodyPr/>
                    <a:lstStyle/>
                    <a:p>
                      <a:pPr rtl="1"/>
                      <a:endParaRPr lang="fa-IR" sz="1600" b="1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1.2.2 </a:t>
                      </a:r>
                      <a:r>
                        <a:rPr lang="en-US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D</a:t>
                      </a:r>
                      <a:r>
                        <a:rPr lang="fa-IR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 طراحي  ساختار بیمارستان باید به گونه ای ارتقا يابد که بیشترین ایمنی محیط را از جمله در  کنترل عفونت فراهم سازد</a:t>
                      </a:r>
                      <a:endParaRPr lang="en-US" sz="160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</a:tr>
              <a:tr h="1259546"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 </a:t>
                      </a:r>
                      <a:r>
                        <a:rPr lang="fa-IR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1.2.3 </a:t>
                      </a:r>
                      <a:r>
                        <a:rPr lang="en-US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D</a:t>
                      </a:r>
                      <a:r>
                        <a:rPr lang="fa-IR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بیمارستان باید برنامه مدیریت نگهداری  پيشگيرانه براي حفظ  محيط فيزيكي خود داشته باشد .</a:t>
                      </a:r>
                      <a:endParaRPr lang="en-US" sz="160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</a:tr>
              <a:tr h="1311058"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1.2.4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 D</a:t>
                      </a: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بیمارستان يك برنامه امنيتي را اجرا مي نمايد. </a:t>
                      </a:r>
                      <a:endParaRPr lang="en-US" sz="1600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</a:tr>
              <a:tr h="1311058"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1.2.5 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D</a:t>
                      </a: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بيمارستان تضمین می نماید که کارکنان کارتهای شناسایی را الصاق نمایند و در معرض دید بیماران قرار می دهند </a:t>
                      </a:r>
                      <a:endParaRPr lang="en-US" sz="1600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-5" y="1"/>
          <a:ext cx="9144005" cy="685799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57311"/>
                <a:gridCol w="2128823"/>
                <a:gridCol w="928681"/>
                <a:gridCol w="3328964"/>
                <a:gridCol w="1600226"/>
              </a:tblGrid>
              <a:tr h="58096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حيطه اصلي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حیطه فرعی                        </a:t>
                      </a:r>
                      <a:endParaRPr lang="en-US" sz="1600" b="1" dirty="0" smtClean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cs typeface="2  Nazanin" pitchFamily="2" charset="-78"/>
                        </a:rPr>
                        <a:t>استاندارد حياتي</a:t>
                      </a:r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baseline="0" dirty="0" smtClean="0">
                          <a:solidFill>
                            <a:srgbClr val="0033CC"/>
                          </a:solidFill>
                          <a:cs typeface="2  Nazanin" pitchFamily="2" charset="-78"/>
                        </a:rPr>
                        <a:t>استاندارد محوري</a:t>
                      </a:r>
                      <a:endParaRPr lang="fa-IR" sz="1600" b="1" baseline="0" dirty="0">
                        <a:solidFill>
                          <a:srgbClr val="0033CC"/>
                        </a:solidFill>
                        <a:cs typeface="2  Nazanin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cs typeface="2  Nazanin" pitchFamily="2" charset="-78"/>
                        </a:rPr>
                        <a:t>استاندارد پيشرفته</a:t>
                      </a:r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92579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   </a:t>
                      </a:r>
                      <a:r>
                        <a:rPr lang="en-US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D</a:t>
                      </a:r>
                      <a:r>
                        <a:rPr lang="fa-IR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 :  استانداردهای</a:t>
                      </a:r>
                      <a:r>
                        <a:rPr lang="en-US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 </a:t>
                      </a:r>
                      <a:r>
                        <a:rPr lang="fa-IR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محیط </a:t>
                      </a: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ایمن</a:t>
                      </a:r>
                      <a:endParaRPr lang="en-US" sz="1600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fa-I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   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D2</a:t>
                      </a:r>
                      <a:r>
                        <a:rPr kumimoji="0" lang="fa-I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 :  محیط فیزیکی ایمن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1.2.6 در صورت اقتضاء بیمارستان بایستي از محل هاي امن استفاده نمايد . </a:t>
                      </a:r>
                      <a:endParaRPr lang="en-US" sz="160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</a:tr>
              <a:tr h="951654">
                <a:tc>
                  <a:txBody>
                    <a:bodyPr/>
                    <a:lstStyle/>
                    <a:p>
                      <a:pPr rtl="1"/>
                      <a:endParaRPr lang="fa-IR" sz="1600" b="1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1.2.7 </a:t>
                      </a:r>
                      <a:r>
                        <a:rPr lang="en-US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D</a:t>
                      </a:r>
                      <a:r>
                        <a:rPr lang="fa-IR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بیمارستان برنامه مدیریت مخاطرات وبلاياي خارجی را اجرا مي نمايد .</a:t>
                      </a:r>
                      <a:endParaRPr lang="en-US" sz="160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</a:tr>
              <a:tr h="1110263"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1.2.8 </a:t>
                      </a:r>
                      <a:r>
                        <a:rPr lang="en-US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  D </a:t>
                      </a:r>
                      <a:r>
                        <a:rPr lang="fa-IR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بیمارستان برنامه مدیریت مخاطرات و بلاياي  داخلی  را اجرا مي نمايد . </a:t>
                      </a:r>
                      <a:endParaRPr lang="en-US" sz="160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</a:tr>
              <a:tr h="1110263"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1.2.9</a:t>
                      </a:r>
                      <a:r>
                        <a:rPr lang="en-US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 D</a:t>
                      </a:r>
                      <a:r>
                        <a:rPr lang="fa-IR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 بیمارستان برنامه ايمني در قبال حریق  با استفاده از حسگرهای دود و حرارتی و طرح تخليه را اجرا مي نمايد .</a:t>
                      </a:r>
                      <a:endParaRPr lang="en-US" sz="160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</a:tr>
              <a:tr h="2179061"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1.2.10 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D</a:t>
                      </a: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بیمارستان دارای طرح اثربخش سيستم تاسیسات شامل آب، گازهای طبي ، سوخت وسيستم هاي ارتباطي است كه شامل  برنامه هاي مدیریت نگهداشت  با دید پيشگيري و پشتیباني در صورت خرابي و يا نقص فني تأسيسات مي باشد .   </a:t>
                      </a:r>
                      <a:endParaRPr lang="en-US" sz="1600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pPr algn="ctr"/>
            <a:r>
              <a:rPr lang="fa-IR" sz="2400" b="1" dirty="0" smtClean="0">
                <a:solidFill>
                  <a:schemeClr val="dk1"/>
                </a:solidFill>
                <a:cs typeface="2  Nazanin" pitchFamily="2" charset="-78"/>
              </a:rPr>
              <a:t>محیط فیزیکی ایمن</a:t>
            </a:r>
            <a:endParaRPr lang="fa-IR" sz="2400" dirty="0">
              <a:cs typeface="2 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 fontScale="92500" lnSpcReduction="20000"/>
          </a:bodyPr>
          <a:lstStyle/>
          <a:p>
            <a:r>
              <a:rPr lang="fa-IR" sz="2000" b="1" dirty="0" smtClean="0">
                <a:cs typeface="2  Nazanin" pitchFamily="2" charset="-78"/>
              </a:rPr>
              <a:t>كميته بهداشت و ايمني( ابلاغ ، شرح وظايف ، صورت جلسه ( اقدام و پيگيري ) </a:t>
            </a:r>
          </a:p>
          <a:p>
            <a:r>
              <a:rPr lang="fa-IR" sz="2000" b="1" dirty="0" smtClean="0">
                <a:cs typeface="2  Nazanin" pitchFamily="2" charset="-78"/>
              </a:rPr>
              <a:t>طراحي ساختمان</a:t>
            </a:r>
          </a:p>
          <a:p>
            <a:r>
              <a:rPr lang="fa-IR" sz="2000" b="1" dirty="0" smtClean="0">
                <a:cs typeface="2  Nazanin" pitchFamily="2" charset="-78"/>
              </a:rPr>
              <a:t>مديريت نگهداشت  براي ايمني ساختمان – خط مشي حفظ ايمني ساختمان - مستندات</a:t>
            </a:r>
          </a:p>
          <a:p>
            <a:r>
              <a:rPr lang="fa-IR" sz="2000" b="1" dirty="0" smtClean="0">
                <a:cs typeface="2  Nazanin" pitchFamily="2" charset="-78"/>
              </a:rPr>
              <a:t>خط مشي و روش هاي امنيت</a:t>
            </a:r>
          </a:p>
          <a:p>
            <a:r>
              <a:rPr lang="fa-IR" sz="2000" b="1" dirty="0" smtClean="0">
                <a:cs typeface="2  Nazanin" pitchFamily="2" charset="-78"/>
              </a:rPr>
              <a:t>كارت شناسايي پرسنل </a:t>
            </a:r>
          </a:p>
          <a:p>
            <a:r>
              <a:rPr lang="fa-IR" sz="2000" b="1" dirty="0" smtClean="0">
                <a:cs typeface="2  Nazanin" pitchFamily="2" charset="-78"/>
              </a:rPr>
              <a:t>محل هاي امن براي شرايط خاص</a:t>
            </a:r>
          </a:p>
          <a:p>
            <a:r>
              <a:rPr lang="fa-IR" sz="2000" b="1" dirty="0" smtClean="0">
                <a:cs typeface="2  Nazanin" pitchFamily="2" charset="-78"/>
              </a:rPr>
              <a:t>مديريت بحران ( برنامه و اجرا )</a:t>
            </a:r>
          </a:p>
          <a:p>
            <a:r>
              <a:rPr lang="fa-IR" sz="2000" b="1" dirty="0" smtClean="0">
                <a:cs typeface="2  Nazanin" pitchFamily="2" charset="-78"/>
              </a:rPr>
              <a:t>برنامه ايمني در برابر آتش سوزي - خط مشي و روش هاي  اجرايي - آموزش</a:t>
            </a:r>
          </a:p>
          <a:p>
            <a:r>
              <a:rPr lang="fa-IR" sz="2000" b="1" dirty="0" smtClean="0">
                <a:cs typeface="2  Nazanin" pitchFamily="2" charset="-78"/>
              </a:rPr>
              <a:t>خط مشي و روش هاي اجرايي تامين  غذا سالم،آب ، برق ، گاز طبي ( مديريت پيشگيري )براي بيماران ، همراهان و پرسنل</a:t>
            </a:r>
          </a:p>
          <a:p>
            <a:r>
              <a:rPr lang="fa-IR" sz="2000" b="1" dirty="0" smtClean="0">
                <a:cs typeface="2  Nazanin" pitchFamily="2" charset="-78"/>
              </a:rPr>
              <a:t>غربالگري كاركنان آشپزخانه</a:t>
            </a:r>
          </a:p>
          <a:p>
            <a:r>
              <a:rPr lang="fa-IR" sz="2000" b="1" dirty="0" smtClean="0">
                <a:cs typeface="2  Nazanin" pitchFamily="2" charset="-78"/>
              </a:rPr>
              <a:t>خط مشي و روش هاي اجرايي حفاظت در مقابل اشعه</a:t>
            </a:r>
          </a:p>
          <a:p>
            <a:r>
              <a:rPr lang="fa-IR" sz="2000" b="1" dirty="0" smtClean="0">
                <a:cs typeface="2  Nazanin" pitchFamily="2" charset="-78"/>
              </a:rPr>
              <a:t>علائم هشدار دهنده نقاط امن و غير امن</a:t>
            </a:r>
          </a:p>
          <a:p>
            <a:r>
              <a:rPr lang="fa-IR" sz="2000" b="1" dirty="0" smtClean="0">
                <a:cs typeface="2  Nazanin" pitchFamily="2" charset="-78"/>
              </a:rPr>
              <a:t>نظافت</a:t>
            </a:r>
          </a:p>
          <a:p>
            <a:r>
              <a:rPr lang="fa-IR" sz="2000" b="1" dirty="0" smtClean="0">
                <a:cs typeface="2  Nazanin" pitchFamily="2" charset="-78"/>
              </a:rPr>
              <a:t>خط مشي و روش هاي اجرايي ممونيت دخانيات </a:t>
            </a:r>
            <a:endParaRPr lang="fa-IR" sz="2000" b="1" dirty="0">
              <a:cs typeface="2  Nazanin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-4" y="1"/>
          <a:ext cx="9144004" cy="691035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57311"/>
                <a:gridCol w="1171567"/>
                <a:gridCol w="2657457"/>
                <a:gridCol w="3000354"/>
                <a:gridCol w="1157315"/>
              </a:tblGrid>
              <a:tr h="85152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حيطه اصلي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حیطه فرعی                        </a:t>
                      </a:r>
                      <a:endParaRPr lang="en-US" sz="1600" b="1" dirty="0" smtClean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cs typeface="2  Nazanin" pitchFamily="2" charset="-78"/>
                        </a:rPr>
                        <a:t>استاندارد حياتي</a:t>
                      </a:r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baseline="0" dirty="0" smtClean="0">
                          <a:solidFill>
                            <a:srgbClr val="0033CC"/>
                          </a:solidFill>
                          <a:cs typeface="2  Nazanin" pitchFamily="2" charset="-78"/>
                        </a:rPr>
                        <a:t>استاندارد محوري</a:t>
                      </a:r>
                      <a:endParaRPr lang="fa-IR" sz="1600" b="1" baseline="0" dirty="0">
                        <a:solidFill>
                          <a:srgbClr val="0033CC"/>
                        </a:solidFill>
                        <a:cs typeface="2  Nazanin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cs typeface="2  Nazanin" pitchFamily="2" charset="-78"/>
                        </a:rPr>
                        <a:t>استاندارد پيشرفته</a:t>
                      </a:r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35695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   </a:t>
                      </a:r>
                      <a:r>
                        <a:rPr lang="en-US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D</a:t>
                      </a:r>
                      <a:r>
                        <a:rPr lang="fa-IR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 :  استانداردهای</a:t>
                      </a:r>
                      <a:r>
                        <a:rPr lang="en-US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 </a:t>
                      </a:r>
                      <a:r>
                        <a:rPr lang="fa-IR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محیط </a:t>
                      </a: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ایمن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fa-I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   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D2</a:t>
                      </a:r>
                      <a:r>
                        <a:rPr kumimoji="0" lang="fa-I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 :  </a:t>
                      </a:r>
                      <a:r>
                        <a:rPr kumimoji="0" lang="fa-I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 مديريت پسماند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2.1.1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D</a:t>
                      </a: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بیمارستان بر اساس میزان خطر ، پسماند ها را از مبدأ تفکیک و کد بندی رنگی  می نماید.(راهنمای بالینی را ملاحظه نمائید).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2.2.1</a:t>
                      </a:r>
                      <a:r>
                        <a:rPr lang="en-US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 D</a:t>
                      </a:r>
                      <a:r>
                        <a:rPr lang="fa-IR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 بیمارستان از راهنماهای بالینی، از جمله راهنماهای بالینی سازمان جهانی بهداشت ، جهت مدیریت ایمن دفع پسماندهای ناشی از خدمات بهداشتی درمانی تبعیت می نماید .</a:t>
                      </a:r>
                      <a:endParaRPr lang="en-US" sz="1600" b="1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</a:tr>
              <a:tr h="1394855">
                <a:tc>
                  <a:txBody>
                    <a:bodyPr/>
                    <a:lstStyle/>
                    <a:p>
                      <a:pPr rtl="1"/>
                      <a:endParaRPr lang="fa-IR" sz="1600" b="1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2.1.2  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D</a:t>
                      </a: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بیمارستان از راهنماهای بالینی، از جمله راهنماهای بالینی سازمان جهانی بهداشت ، جهت مدیریت دفع پسماندهای تیز و برنده تبعیت می نماید 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2.2.2 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D</a:t>
                      </a: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بیمارستان از راهنماهای بالینی، از جمله راهنماهای بالینی سازمان جهانی بهداشت ، جهت مدیریت دفع پسماندهای بیولوژیک تبعیت می نماید .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</a:tr>
              <a:tr h="1627331"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2.2.3   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D</a:t>
                      </a: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بیمارستان از راهنماهای بالینی، از جمله راهنماهای بالینی سازمان جهانی بهداشت ، جهت مدیریت دفع پسماندهای شیمیایی تبعیت می نماید .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</a:tr>
              <a:tr h="1627331"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2.2.4  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D</a:t>
                      </a: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بیمارستان از راهنماهای بالینی، از جمله راهنماهای بالینی سازمان جهانی بهداشت ، جهت مدیریت دفع پسماندهای شیمیایی تبعیت می نماید .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/>
          </a:bodyPr>
          <a:lstStyle/>
          <a:p>
            <a:pPr algn="ctr"/>
            <a:r>
              <a:rPr lang="fa-IR" sz="2400" b="1" dirty="0" smtClean="0">
                <a:solidFill>
                  <a:schemeClr val="dk1"/>
                </a:solidFill>
                <a:cs typeface="2  Nazanin" pitchFamily="2" charset="-78"/>
              </a:rPr>
              <a:t> </a:t>
            </a:r>
            <a:r>
              <a:rPr lang="en-US" sz="2400" b="1" dirty="0" smtClean="0">
                <a:solidFill>
                  <a:schemeClr val="dk1"/>
                </a:solidFill>
                <a:cs typeface="2  Nazanin" pitchFamily="2" charset="-78"/>
              </a:rPr>
              <a:t>D2</a:t>
            </a:r>
            <a:r>
              <a:rPr lang="fa-IR" sz="2400" b="1" dirty="0" smtClean="0">
                <a:solidFill>
                  <a:schemeClr val="dk1"/>
                </a:solidFill>
                <a:cs typeface="2  Nazanin" pitchFamily="2" charset="-78"/>
              </a:rPr>
              <a:t> :   مديريت پسماند</a:t>
            </a:r>
            <a:endParaRPr lang="fa-IR" sz="2400" dirty="0">
              <a:cs typeface="2 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000" b="1" dirty="0" smtClean="0">
                <a:cs typeface="2  Nazanin" pitchFamily="2" charset="-78"/>
              </a:rPr>
              <a:t>دستورالعمل مديريت  دفع پسماند</a:t>
            </a:r>
          </a:p>
          <a:p>
            <a:r>
              <a:rPr lang="fa-IR" sz="2000" b="1" dirty="0" smtClean="0">
                <a:cs typeface="2  Nazanin" pitchFamily="2" charset="-78"/>
              </a:rPr>
              <a:t>خط مشي و روش هاي اجراي مديريت  دفع پسماند</a:t>
            </a:r>
          </a:p>
          <a:p>
            <a:r>
              <a:rPr lang="fa-IR" sz="2000" b="1" dirty="0" smtClean="0">
                <a:cs typeface="2  Nazanin" pitchFamily="2" charset="-78"/>
              </a:rPr>
              <a:t>راهنماي مديريت  دفع پسماندها نوك تيز – بيولوژيك – شيميايي و راديولوژيك</a:t>
            </a:r>
          </a:p>
          <a:p>
            <a:r>
              <a:rPr lang="fa-IR" sz="2000" b="1" dirty="0" smtClean="0">
                <a:cs typeface="2  Nazanin" pitchFamily="2" charset="-78"/>
              </a:rPr>
              <a:t>آموزش پرسنل و واكسيناسيون </a:t>
            </a:r>
          </a:p>
          <a:p>
            <a:r>
              <a:rPr lang="fa-IR" sz="2000" b="1" dirty="0" smtClean="0">
                <a:cs typeface="2  Nazanin" pitchFamily="2" charset="-78"/>
              </a:rPr>
              <a:t>تفكيك زباله ها از مبدا تا مقصد و امحا ء – نگهداري و ذخيره – حمل و نقل</a:t>
            </a:r>
            <a:endParaRPr lang="fa-IR" sz="2000" b="1" dirty="0">
              <a:cs typeface="2  Nazanin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-7" y="0"/>
          <a:ext cx="9144007" cy="651138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57311"/>
                <a:gridCol w="1643051"/>
                <a:gridCol w="1414453"/>
                <a:gridCol w="3643290"/>
                <a:gridCol w="1285902"/>
              </a:tblGrid>
              <a:tr h="68996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حيطه اصلي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حیطه فرعی                        </a:t>
                      </a:r>
                      <a:endParaRPr lang="en-US" sz="1600" b="1" dirty="0" smtClean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cs typeface="2  Nazanin" pitchFamily="2" charset="-78"/>
                        </a:rPr>
                        <a:t>استاندارد حياتي</a:t>
                      </a:r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baseline="0" dirty="0" smtClean="0">
                          <a:solidFill>
                            <a:srgbClr val="0033CC"/>
                          </a:solidFill>
                          <a:cs typeface="2  Nazanin" pitchFamily="2" charset="-78"/>
                        </a:rPr>
                        <a:t>استاندارد محوري</a:t>
                      </a:r>
                      <a:endParaRPr lang="fa-IR" sz="1600" b="1" baseline="0" dirty="0">
                        <a:solidFill>
                          <a:srgbClr val="0033CC"/>
                        </a:solidFill>
                        <a:cs typeface="2  Nazanin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cs typeface="2  Nazanin" pitchFamily="2" charset="-78"/>
                        </a:rPr>
                        <a:t>استاندارد پيشرفته</a:t>
                      </a:r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310280">
                <a:tc>
                  <a:txBody>
                    <a:bodyPr/>
                    <a:lstStyle/>
                    <a:p>
                      <a:pPr rtl="1"/>
                      <a:r>
                        <a:rPr kumimoji="0" lang="en-US" sz="1600" b="1" kern="1200" cap="small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 E </a:t>
                      </a:r>
                      <a:r>
                        <a:rPr kumimoji="0" lang="ar-SA" sz="1600" b="1" kern="1200" cap="small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استاندارد هاي آموزش مداوم</a:t>
                      </a:r>
                      <a:endParaRPr kumimoji="0" lang="en-US" sz="1600" b="1" kern="1200" cap="small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u="none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E.1</a:t>
                      </a:r>
                      <a:r>
                        <a:rPr lang="fa-IR" sz="1600" b="1" u="none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 : </a:t>
                      </a:r>
                      <a:r>
                        <a:rPr kumimoji="0" lang="ar-SA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ارتقاء حرفه ای کارکنان</a:t>
                      </a:r>
                      <a:endParaRPr lang="en-US" sz="1600" b="1" u="none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E.1.2.1. </a:t>
                      </a:r>
                      <a:r>
                        <a:rPr lang="ar-SA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. تمامي  کارکنان بیمارستان دوره آموزش توجیهی در خصوص ایمنی بیمار را گذرانده اند.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</a:tr>
              <a:tr h="1285884">
                <a:tc>
                  <a:txBody>
                    <a:bodyPr/>
                    <a:lstStyle/>
                    <a:p>
                      <a:pPr rtl="1"/>
                      <a:endParaRPr lang="fa-IR" sz="1600" b="1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E.1.2.2 </a:t>
                      </a:r>
                      <a:r>
                        <a:rPr lang="ar-SA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. به منظور تضمين مراقبت ایمن بیماران، بیمارستان آموزش مداوم را برای کلیه کارکنان   خودارتقا مي دهد .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</a:tr>
              <a:tr h="1482148"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2  Nazanin" pitchFamily="2" charset="-78"/>
                        </a:rPr>
                        <a:t>E.1.2.3 </a:t>
                      </a:r>
                      <a:r>
                        <a:rPr lang="ar-SA" sz="1600" b="1" dirty="0">
                          <a:latin typeface="Times New Roman"/>
                          <a:ea typeface="Times New Roman"/>
                          <a:cs typeface="2  Nazanin" pitchFamily="2" charset="-78"/>
                        </a:rPr>
                        <a:t>. کلیه کارکنان با روشهاي گزارش دهی برای لغزشهای نزدیک به حادثه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  <a:cs typeface="2  Nazanin" pitchFamily="2" charset="-78"/>
                        </a:rPr>
                        <a:t> near misses</a:t>
                      </a:r>
                      <a:r>
                        <a:rPr lang="en-US" sz="1600" b="1" dirty="0">
                          <a:latin typeface="B Yagut"/>
                          <a:ea typeface="Times New Roman"/>
                          <a:cs typeface="2  Nazanin" pitchFamily="2" charset="-78"/>
                        </a:rPr>
                        <a:t> </a:t>
                      </a:r>
                      <a:r>
                        <a:rPr lang="ar-SA" sz="1600" b="1" dirty="0">
                          <a:latin typeface="B Yagut"/>
                          <a:ea typeface="Times New Roman"/>
                          <a:cs typeface="2  Nazanin" pitchFamily="2" charset="-78"/>
                        </a:rPr>
                        <a:t>، حوادث ناخواسته 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  <a:cs typeface="2  Nazanin" pitchFamily="2" charset="-78"/>
                        </a:rPr>
                        <a:t>adverse event s </a:t>
                      </a:r>
                      <a:r>
                        <a:rPr lang="ar-SA" sz="1600" b="1" dirty="0">
                          <a:latin typeface="Times New Roman"/>
                          <a:ea typeface="Times New Roman"/>
                          <a:cs typeface="2  Nazanin" pitchFamily="2" charset="-78"/>
                        </a:rPr>
                        <a:t>و وقایع خطرناک 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  <a:cs typeface="2  Nazanin" pitchFamily="2" charset="-78"/>
                        </a:rPr>
                        <a:t>sentinel events</a:t>
                      </a:r>
                      <a:r>
                        <a:rPr lang="en-US" sz="1600" b="1" dirty="0">
                          <a:latin typeface="B Yagut"/>
                          <a:ea typeface="Times New Roman"/>
                          <a:cs typeface="2  Nazanin" pitchFamily="2" charset="-78"/>
                        </a:rPr>
                        <a:t> </a:t>
                      </a:r>
                      <a:r>
                        <a:rPr lang="ar-SA" sz="1600" b="1" dirty="0">
                          <a:latin typeface="B Yagut"/>
                          <a:ea typeface="Times New Roman"/>
                          <a:cs typeface="2  Nazanin" pitchFamily="2" charset="-78"/>
                        </a:rPr>
                        <a:t>و اقداماتی که حین و بعد از یک حادثه ناخواسته باید صورت گیرد آشنایی دارند.</a:t>
                      </a:r>
                      <a:endParaRPr lang="en-US" sz="1600" b="1" dirty="0">
                        <a:latin typeface="Times New Roman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</a:tr>
              <a:tr h="1542763"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E.1.2.1. </a:t>
                      </a:r>
                      <a:r>
                        <a:rPr lang="ar-SA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. تمامي  کارکنان بیمارستان دوره آموزش توجیهی در خصوص ایمنی بیمار را گذرانده اند.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ea typeface="Times New Roman"/>
                <a:cs typeface="2  Nazanin" pitchFamily="2" charset="-78"/>
              </a:rPr>
              <a:t>E.1</a:t>
            </a:r>
            <a:r>
              <a:rPr lang="fa-IR" sz="2400" b="1" dirty="0" smtClean="0">
                <a:ea typeface="Times New Roman"/>
                <a:cs typeface="2  Nazanin" pitchFamily="2" charset="-78"/>
              </a:rPr>
              <a:t> : </a:t>
            </a:r>
            <a:r>
              <a:rPr lang="ar-SA" sz="2400" b="1" dirty="0" smtClean="0">
                <a:solidFill>
                  <a:schemeClr val="dk1"/>
                </a:solidFill>
                <a:cs typeface="2  Nazanin" pitchFamily="2" charset="-78"/>
              </a:rPr>
              <a:t>ارتقاء حرفه ای کارکنان</a:t>
            </a:r>
            <a:r>
              <a:rPr lang="en-US" sz="2400" b="1" dirty="0" smtClean="0">
                <a:ea typeface="Times New Roman"/>
                <a:cs typeface="2  Nazanin" pitchFamily="2" charset="-78"/>
              </a:rPr>
              <a:t/>
            </a:r>
            <a:br>
              <a:rPr lang="en-US" sz="2400" b="1" dirty="0" smtClean="0">
                <a:ea typeface="Times New Roman"/>
                <a:cs typeface="2  Nazanin" pitchFamily="2" charset="-78"/>
              </a:rPr>
            </a:br>
            <a:endParaRPr lang="fa-IR" sz="2400" dirty="0">
              <a:cs typeface="2 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000" b="1" dirty="0" smtClean="0">
                <a:cs typeface="2  Nazanin" pitchFamily="2" charset="-78"/>
              </a:rPr>
              <a:t>آموزش توجيهي در مورد ايمني بيمار</a:t>
            </a:r>
          </a:p>
          <a:p>
            <a:r>
              <a:rPr lang="fa-IR" sz="2000" b="1" dirty="0" smtClean="0">
                <a:cs typeface="2  Nazanin" pitchFamily="2" charset="-78"/>
              </a:rPr>
              <a:t>آموزش مستمر در مورد ايمني بيمار</a:t>
            </a:r>
          </a:p>
          <a:p>
            <a:r>
              <a:rPr lang="fa-IR" sz="2000" b="1" dirty="0" smtClean="0">
                <a:cs typeface="2  Nazanin" pitchFamily="2" charset="-78"/>
              </a:rPr>
              <a:t>آموزش گزارش دهي خطا</a:t>
            </a:r>
          </a:p>
          <a:p>
            <a:endParaRPr lang="fa-IR" sz="2000" b="1" dirty="0">
              <a:cs typeface="2  Nazanin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</TotalTime>
  <Words>1045</Words>
  <Application>Microsoft Office PowerPoint</Application>
  <PresentationFormat>On-screen Show (4:3)</PresentationFormat>
  <Paragraphs>103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Slide 1</vt:lpstr>
      <vt:lpstr>استانداردهاي ايمني بيمار</vt:lpstr>
      <vt:lpstr>Slide 3</vt:lpstr>
      <vt:lpstr>Slide 4</vt:lpstr>
      <vt:lpstr>محیط فیزیکی ایمن</vt:lpstr>
      <vt:lpstr>Slide 6</vt:lpstr>
      <vt:lpstr> D2 :   مديريت پسماند</vt:lpstr>
      <vt:lpstr>Slide 8</vt:lpstr>
      <vt:lpstr>E.1 : ارتقاء حرفه ای کارکنان </vt:lpstr>
      <vt:lpstr>Slide 10</vt:lpstr>
      <vt:lpstr>Slide 11</vt:lpstr>
      <vt:lpstr>E.3 : پ‍ژوهش در ايمني بيمار </vt:lpstr>
      <vt:lpstr>Slide 13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Sina</dc:creator>
  <cp:lastModifiedBy>MRT</cp:lastModifiedBy>
  <cp:revision>10</cp:revision>
  <dcterms:created xsi:type="dcterms:W3CDTF">2013-03-11T09:15:39Z</dcterms:created>
  <dcterms:modified xsi:type="dcterms:W3CDTF">2013-03-13T06:19:50Z</dcterms:modified>
</cp:coreProperties>
</file>